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210 하얀바람 B" pitchFamily="18" charset="-127"/>
      <p:regular r:id="rId9"/>
    </p:embeddedFont>
    <p:embeddedFont>
      <p:font typeface="나눔바른고딕" pitchFamily="50" charset="-127"/>
      <p:regular r:id="rId10"/>
      <p:bold r:id="rId11"/>
    </p:embeddedFont>
    <p:embeddedFont>
      <p:font typeface="맑은 고딕" pitchFamily="50" charset="-127"/>
      <p:regular r:id="rId12"/>
      <p:bold r:id="rId13"/>
    </p:embeddedFont>
    <p:embeddedFont>
      <p:font typeface="210 인사동사거리 R" pitchFamily="18" charset="-127"/>
      <p:regular r:id="rId14"/>
    </p:embeddedFont>
    <p:embeddedFont>
      <p:font typeface="나눔고딕 ExtraBold" pitchFamily="50" charset="-127"/>
      <p:bold r:id="rId15"/>
    </p:embeddedFont>
    <p:embeddedFont>
      <p:font typeface="210 블라블라 R" pitchFamily="18" charset="-127"/>
      <p:regular r:id="rId1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2B45-683D-46E2-8928-41048734EED9}" type="datetimeFigureOut">
              <a:rPr lang="ko-KR" altLang="en-US" smtClean="0"/>
              <a:pPr/>
              <a:t>2015-03-18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D0BB-B350-44B9-888B-D58059935E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2B45-683D-46E2-8928-41048734EED9}" type="datetimeFigureOut">
              <a:rPr lang="ko-KR" altLang="en-US" smtClean="0"/>
              <a:pPr/>
              <a:t>2015-03-18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D0BB-B350-44B9-888B-D58059935E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2B45-683D-46E2-8928-41048734EED9}" type="datetimeFigureOut">
              <a:rPr lang="ko-KR" altLang="en-US" smtClean="0"/>
              <a:pPr/>
              <a:t>2015-03-18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D0BB-B350-44B9-888B-D58059935E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2B45-683D-46E2-8928-41048734EED9}" type="datetimeFigureOut">
              <a:rPr lang="ko-KR" altLang="en-US" smtClean="0"/>
              <a:pPr/>
              <a:t>2015-03-18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D0BB-B350-44B9-888B-D58059935E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2B45-683D-46E2-8928-41048734EED9}" type="datetimeFigureOut">
              <a:rPr lang="ko-KR" altLang="en-US" smtClean="0"/>
              <a:pPr/>
              <a:t>2015-03-18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D0BB-B350-44B9-888B-D58059935E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2B45-683D-46E2-8928-41048734EED9}" type="datetimeFigureOut">
              <a:rPr lang="ko-KR" altLang="en-US" smtClean="0"/>
              <a:pPr/>
              <a:t>2015-03-18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D0BB-B350-44B9-888B-D58059935E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2B45-683D-46E2-8928-41048734EED9}" type="datetimeFigureOut">
              <a:rPr lang="ko-KR" altLang="en-US" smtClean="0"/>
              <a:pPr/>
              <a:t>2015-03-18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D0BB-B350-44B9-888B-D58059935E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2B45-683D-46E2-8928-41048734EED9}" type="datetimeFigureOut">
              <a:rPr lang="ko-KR" altLang="en-US" smtClean="0"/>
              <a:pPr/>
              <a:t>2015-03-18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D0BB-B350-44B9-888B-D58059935E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2B45-683D-46E2-8928-41048734EED9}" type="datetimeFigureOut">
              <a:rPr lang="ko-KR" altLang="en-US" smtClean="0"/>
              <a:pPr/>
              <a:t>2015-03-18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D0BB-B350-44B9-888B-D58059935E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2B45-683D-46E2-8928-41048734EED9}" type="datetimeFigureOut">
              <a:rPr lang="ko-KR" altLang="en-US" smtClean="0"/>
              <a:pPr/>
              <a:t>2015-03-18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D0BB-B350-44B9-888B-D58059935E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2B45-683D-46E2-8928-41048734EED9}" type="datetimeFigureOut">
              <a:rPr lang="ko-KR" altLang="en-US" smtClean="0"/>
              <a:pPr/>
              <a:t>2015-03-18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D0BB-B350-44B9-888B-D58059935E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12B45-683D-46E2-8928-41048734EED9}" type="datetimeFigureOut">
              <a:rPr lang="ko-KR" altLang="en-US" smtClean="0"/>
              <a:pPr/>
              <a:t>2015-03-18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CD0BB-B350-44B9-888B-D58059935E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28676" y="2201863"/>
            <a:ext cx="7600976" cy="1370013"/>
          </a:xfrm>
          <a:solidFill>
            <a:schemeClr val="tx1"/>
          </a:solidFill>
        </p:spPr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210 하얀바람 B" pitchFamily="18" charset="-127"/>
                <a:ea typeface="210 하얀바람 B" pitchFamily="18" charset="-127"/>
              </a:rPr>
              <a:t>TEXTILE TREND REPORT</a:t>
            </a:r>
            <a:endParaRPr lang="ko-KR" altLang="en-US" dirty="0">
              <a:solidFill>
                <a:schemeClr val="bg1"/>
              </a:solidFill>
              <a:latin typeface="210 하얀바람 B" pitchFamily="18" charset="-127"/>
              <a:ea typeface="210 하얀바람 B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패션소재디자인스튜디오</a:t>
            </a:r>
            <a:endParaRPr lang="en-US" altLang="ko-K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-01-</a:t>
            </a:r>
          </a:p>
          <a:p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이선희 교수님</a:t>
            </a:r>
            <a:endParaRPr lang="en-US" altLang="ko-K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  <a:p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1241095 </a:t>
            </a:r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전해량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4" name="L 도형 3"/>
          <p:cNvSpPr/>
          <p:nvPr/>
        </p:nvSpPr>
        <p:spPr>
          <a:xfrm rot="5400000">
            <a:off x="535753" y="1964521"/>
            <a:ext cx="714380" cy="642942"/>
          </a:xfrm>
          <a:prstGeom prst="corner">
            <a:avLst>
              <a:gd name="adj1" fmla="val 26490"/>
              <a:gd name="adj2" fmla="val 2997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L 도형 4"/>
          <p:cNvSpPr/>
          <p:nvPr/>
        </p:nvSpPr>
        <p:spPr>
          <a:xfrm rot="16200000">
            <a:off x="8036743" y="3178967"/>
            <a:ext cx="714380" cy="642942"/>
          </a:xfrm>
          <a:prstGeom prst="corner">
            <a:avLst>
              <a:gd name="adj1" fmla="val 26490"/>
              <a:gd name="adj2" fmla="val 2997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143240" y="3857628"/>
            <a:ext cx="2857520" cy="150019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평행 사변형 6"/>
          <p:cNvSpPr/>
          <p:nvPr/>
        </p:nvSpPr>
        <p:spPr>
          <a:xfrm rot="16200000">
            <a:off x="5286380" y="4643446"/>
            <a:ext cx="1928826" cy="357190"/>
          </a:xfrm>
          <a:prstGeom prst="parallelogram">
            <a:avLst>
              <a:gd name="adj" fmla="val 12030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blog04peacock comp03.jpg"/>
          <p:cNvPicPr>
            <a:picLocks noChangeAspect="1"/>
          </p:cNvPicPr>
          <p:nvPr/>
        </p:nvPicPr>
        <p:blipFill>
          <a:blip r:embed="rId2" cstate="print"/>
          <a:srcRect l="12195" t="10244" r="17074"/>
          <a:stretch>
            <a:fillRect/>
          </a:stretch>
        </p:blipFill>
        <p:spPr>
          <a:xfrm>
            <a:off x="7072330" y="1142984"/>
            <a:ext cx="2071670" cy="3755598"/>
          </a:xfrm>
          <a:prstGeom prst="rect">
            <a:avLst/>
          </a:prstGeom>
        </p:spPr>
      </p:pic>
      <p:pic>
        <p:nvPicPr>
          <p:cNvPr id="5" name="그림 4" descr="peacock-vintage-graphicsfairy001c.jpg"/>
          <p:cNvPicPr>
            <a:picLocks noChangeAspect="1"/>
          </p:cNvPicPr>
          <p:nvPr/>
        </p:nvPicPr>
        <p:blipFill>
          <a:blip r:embed="rId3" cstate="print"/>
          <a:srcRect l="3214" t="1041" r="5175"/>
          <a:stretch>
            <a:fillRect/>
          </a:stretch>
        </p:blipFill>
        <p:spPr>
          <a:xfrm>
            <a:off x="0" y="71414"/>
            <a:ext cx="4071966" cy="678658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43240" y="2571744"/>
            <a:ext cx="4643470" cy="796908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210 하얀바람 B" pitchFamily="18" charset="-127"/>
                <a:ea typeface="210 하얀바람 B" pitchFamily="18" charset="-127"/>
              </a:rPr>
              <a:t>[PEACOCK] : </a:t>
            </a:r>
            <a:r>
              <a:rPr lang="ko-KR" altLang="en-US" sz="3600" dirty="0" smtClean="0">
                <a:solidFill>
                  <a:schemeClr val="bg1"/>
                </a:solidFill>
                <a:latin typeface="210 하얀바람 B" pitchFamily="18" charset="-127"/>
                <a:ea typeface="210 하얀바람 B" pitchFamily="18" charset="-127"/>
              </a:rPr>
              <a:t>공작새</a:t>
            </a:r>
            <a:endParaRPr lang="ko-KR" altLang="en-US" sz="3600" dirty="0">
              <a:solidFill>
                <a:schemeClr val="bg1"/>
              </a:solidFill>
              <a:latin typeface="210 하얀바람 B" pitchFamily="18" charset="-127"/>
              <a:ea typeface="210 하얀바람 B" pitchFamily="18" charset="-127"/>
            </a:endParaRPr>
          </a:p>
        </p:txBody>
      </p:sp>
      <p:sp>
        <p:nvSpPr>
          <p:cNvPr id="6" name="대각선 줄무늬 5"/>
          <p:cNvSpPr/>
          <p:nvPr/>
        </p:nvSpPr>
        <p:spPr>
          <a:xfrm rot="2679205">
            <a:off x="3661835" y="2038403"/>
            <a:ext cx="3606279" cy="3566751"/>
          </a:xfrm>
          <a:prstGeom prst="diagStripe">
            <a:avLst>
              <a:gd name="adj" fmla="val 9221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143240" y="3429000"/>
            <a:ext cx="4643470" cy="1428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928926" y="3857627"/>
            <a:ext cx="5072098" cy="1560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 rot="20411827">
            <a:off x="3142602" y="289383"/>
            <a:ext cx="501342" cy="837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 rot="789320">
            <a:off x="7144098" y="1278477"/>
            <a:ext cx="294512" cy="459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14-750x4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357298"/>
            <a:ext cx="3071834" cy="2043794"/>
          </a:xfrm>
          <a:prstGeom prst="rect">
            <a:avLst/>
          </a:prstGeom>
        </p:spPr>
      </p:pic>
      <p:sp>
        <p:nvSpPr>
          <p:cNvPr id="3" name="제목 1"/>
          <p:cNvSpPr txBox="1">
            <a:spLocks/>
          </p:cNvSpPr>
          <p:nvPr/>
        </p:nvSpPr>
        <p:spPr>
          <a:xfrm rot="20919060">
            <a:off x="303147" y="485244"/>
            <a:ext cx="2828916" cy="51115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dirty="0" smtClean="0">
                <a:solidFill>
                  <a:schemeClr val="bg1">
                    <a:lumMod val="95000"/>
                  </a:schemeClr>
                </a:solidFill>
                <a:latin typeface="210 인사동사거리 R" pitchFamily="18" charset="-127"/>
                <a:ea typeface="210 인사동사거리 R" pitchFamily="18" charset="-127"/>
                <a:cs typeface="+mj-cs"/>
              </a:rPr>
              <a:t>INSPIRATION</a:t>
            </a: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210 인사동사거리 R" pitchFamily="18" charset="-127"/>
              <a:ea typeface="210 인사동사거리 R" pitchFamily="18" charset="-127"/>
              <a:cs typeface="+mj-cs"/>
            </a:endParaRPr>
          </a:p>
        </p:txBody>
      </p:sp>
      <p:pic>
        <p:nvPicPr>
          <p:cNvPr id="7" name="그림 6" descr="키스_1~1.jpg"/>
          <p:cNvPicPr>
            <a:picLocks noChangeAspect="1"/>
          </p:cNvPicPr>
          <p:nvPr/>
        </p:nvPicPr>
        <p:blipFill>
          <a:blip r:embed="rId3" cstate="print"/>
          <a:srcRect l="2187" t="1900" r="15848" b="1900"/>
          <a:stretch>
            <a:fillRect/>
          </a:stretch>
        </p:blipFill>
        <p:spPr>
          <a:xfrm>
            <a:off x="500034" y="3429000"/>
            <a:ext cx="2255400" cy="2786082"/>
          </a:xfrm>
          <a:prstGeom prst="rect">
            <a:avLst/>
          </a:prstGeom>
        </p:spPr>
      </p:pic>
      <p:pic>
        <p:nvPicPr>
          <p:cNvPr id="8" name="그림 7" descr="고흐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3429001"/>
            <a:ext cx="3143272" cy="2097152"/>
          </a:xfrm>
          <a:prstGeom prst="rect">
            <a:avLst/>
          </a:prstGeom>
        </p:spPr>
      </p:pic>
      <p:pic>
        <p:nvPicPr>
          <p:cNvPr id="9" name="그림 8" descr="800px-Rio_de_Janeiro_Palm_Tre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857232"/>
            <a:ext cx="3048000" cy="2030730"/>
          </a:xfrm>
          <a:prstGeom prst="rect">
            <a:avLst/>
          </a:prstGeom>
        </p:spPr>
      </p:pic>
      <p:pic>
        <p:nvPicPr>
          <p:cNvPr id="10" name="그림 9" descr="48976714667140119DFXi4xqV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2928934"/>
            <a:ext cx="2857520" cy="2903240"/>
          </a:xfrm>
          <a:prstGeom prst="rect">
            <a:avLst/>
          </a:prstGeom>
        </p:spPr>
      </p:pic>
      <p:pic>
        <p:nvPicPr>
          <p:cNvPr id="11" name="그림 10" descr="imagesJQG0CQM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404664"/>
            <a:ext cx="1847850" cy="24669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그림 39" descr="image1pvfabrics_ss16_couleurs.jpg"/>
          <p:cNvPicPr>
            <a:picLocks noChangeAspect="1"/>
          </p:cNvPicPr>
          <p:nvPr/>
        </p:nvPicPr>
        <p:blipFill>
          <a:blip r:embed="rId2" cstate="print"/>
          <a:srcRect b="56850"/>
          <a:stretch>
            <a:fillRect/>
          </a:stretch>
        </p:blipFill>
        <p:spPr>
          <a:xfrm>
            <a:off x="0" y="0"/>
            <a:ext cx="9144000" cy="71435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20919060">
            <a:off x="303147" y="485244"/>
            <a:ext cx="2828916" cy="511156"/>
          </a:xfr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altLang="ko-KR" sz="2800" dirty="0" smtClean="0">
                <a:solidFill>
                  <a:schemeClr val="bg1">
                    <a:lumMod val="95000"/>
                  </a:schemeClr>
                </a:solidFill>
                <a:latin typeface="210 인사동사거리 R" pitchFamily="18" charset="-127"/>
                <a:ea typeface="210 인사동사거리 R" pitchFamily="18" charset="-127"/>
              </a:rPr>
              <a:t>2016 S/S TREND</a:t>
            </a:r>
            <a:endParaRPr lang="ko-KR" altLang="en-US" sz="2800" dirty="0">
              <a:solidFill>
                <a:schemeClr val="bg1">
                  <a:lumMod val="95000"/>
                </a:schemeClr>
              </a:solidFill>
              <a:latin typeface="210 인사동사거리 R" pitchFamily="18" charset="-127"/>
              <a:ea typeface="210 인사동사거리 R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 rot="900000">
            <a:off x="292471" y="1439132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FREEDOM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 rot="900000">
            <a:off x="911808" y="1324811"/>
            <a:ext cx="1533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LOOK-ALIKE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 rot="900000">
            <a:off x="1666525" y="1178482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IMAGINARY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 rot="1155463">
            <a:off x="2979903" y="823363"/>
            <a:ext cx="106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ENERGY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 rot="1135042">
            <a:off x="2302408" y="1089226"/>
            <a:ext cx="1841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SWEET TREATS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2504" y="6611779"/>
            <a:ext cx="1481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PREMIEREVISION </a:t>
            </a:r>
            <a:r>
              <a:rPr lang="ko-KR" altLang="en-US" sz="1000" dirty="0" smtClean="0">
                <a:solidFill>
                  <a:schemeClr val="bg1">
                    <a:lumMod val="6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참조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348449" y="1608214"/>
            <a:ext cx="1080279" cy="320588"/>
          </a:xfrm>
          <a:prstGeom prst="line">
            <a:avLst/>
          </a:prstGeom>
          <a:ln w="31750" cmpd="dbl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928662" y="1428736"/>
            <a:ext cx="1357322" cy="428628"/>
          </a:xfrm>
          <a:prstGeom prst="line">
            <a:avLst/>
          </a:prstGeom>
          <a:ln w="31750" cmpd="dbl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2348713" y="1088964"/>
            <a:ext cx="1580345" cy="554086"/>
          </a:xfrm>
          <a:prstGeom prst="line">
            <a:avLst/>
          </a:prstGeom>
          <a:ln w="31750" cmpd="dbl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1714480" y="1285860"/>
            <a:ext cx="1143008" cy="357190"/>
          </a:xfrm>
          <a:prstGeom prst="line">
            <a:avLst/>
          </a:prstGeom>
          <a:ln w="31750" cmpd="dbl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3063093" y="972215"/>
            <a:ext cx="785818" cy="285752"/>
          </a:xfrm>
          <a:prstGeom prst="line">
            <a:avLst/>
          </a:prstGeom>
          <a:ln w="31750" cmpd="dbl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그룹 41"/>
          <p:cNvGrpSpPr/>
          <p:nvPr/>
        </p:nvGrpSpPr>
        <p:grpSpPr>
          <a:xfrm>
            <a:off x="766116" y="4139347"/>
            <a:ext cx="7520660" cy="2432925"/>
            <a:chOff x="500034" y="3723461"/>
            <a:chExt cx="7520660" cy="2432925"/>
          </a:xfrm>
        </p:grpSpPr>
        <p:pic>
          <p:nvPicPr>
            <p:cNvPr id="35" name="그림 34" descr="2015-03-15 22;25;04.JPE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0694" y="3723461"/>
              <a:ext cx="2520000" cy="1227188"/>
            </a:xfrm>
            <a:prstGeom prst="rect">
              <a:avLst/>
            </a:prstGeom>
          </p:spPr>
        </p:pic>
        <p:pic>
          <p:nvPicPr>
            <p:cNvPr id="36" name="그림 35" descr="2015-03-15 22;25;31.JPE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00364" y="3732170"/>
              <a:ext cx="2520000" cy="1227188"/>
            </a:xfrm>
            <a:prstGeom prst="rect">
              <a:avLst/>
            </a:prstGeom>
          </p:spPr>
        </p:pic>
        <p:pic>
          <p:nvPicPr>
            <p:cNvPr id="37" name="그림 36" descr="2015-03-15 22;25;58.JPE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0034" y="3732170"/>
              <a:ext cx="2520000" cy="1227188"/>
            </a:xfrm>
            <a:prstGeom prst="rect">
              <a:avLst/>
            </a:prstGeom>
          </p:spPr>
        </p:pic>
        <p:pic>
          <p:nvPicPr>
            <p:cNvPr id="38" name="그림 37" descr="2015-03-15 22;26;15.JPE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00364" y="4929198"/>
              <a:ext cx="2520000" cy="1227188"/>
            </a:xfrm>
            <a:prstGeom prst="rect">
              <a:avLst/>
            </a:prstGeom>
          </p:spPr>
        </p:pic>
        <p:pic>
          <p:nvPicPr>
            <p:cNvPr id="39" name="그림 38" descr="2015-03-15 22;26;46.JPE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0034" y="4929198"/>
              <a:ext cx="2520000" cy="122718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5572132" y="5000636"/>
              <a:ext cx="1428760" cy="3693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>
                  <a:solidFill>
                    <a:schemeClr val="bg1">
                      <a:lumMod val="75000"/>
                    </a:schemeClr>
                  </a:solidFill>
                  <a:latin typeface="210 블라블라 R" pitchFamily="18" charset="-127"/>
                  <a:ea typeface="210 블라블라 R" pitchFamily="18" charset="-127"/>
                </a:rPr>
                <a:t>COLOR</a:t>
              </a:r>
              <a:endParaRPr lang="ko-KR" altLang="en-US" dirty="0">
                <a:solidFill>
                  <a:schemeClr val="bg1">
                    <a:lumMod val="75000"/>
                  </a:schemeClr>
                </a:solidFill>
                <a:latin typeface="210 블라블라 R" pitchFamily="18" charset="-127"/>
                <a:ea typeface="210 블라블라 R" pitchFamily="18" charset="-127"/>
              </a:endParaRPr>
            </a:p>
          </p:txBody>
        </p:sp>
      </p:grpSp>
      <p:pic>
        <p:nvPicPr>
          <p:cNvPr id="22" name="그림 21" descr="image_a_la_1_best_casualwear_SS1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8662" y="1928802"/>
            <a:ext cx="3600818" cy="1080000"/>
          </a:xfrm>
          <a:prstGeom prst="rect">
            <a:avLst/>
          </a:prstGeom>
        </p:spPr>
      </p:pic>
      <p:pic>
        <p:nvPicPr>
          <p:cNvPr id="23" name="그림 22" descr="image_a_la_1_best_femme_SS1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32065" y="3000372"/>
            <a:ext cx="3600818" cy="1080000"/>
          </a:xfrm>
          <a:prstGeom prst="rect">
            <a:avLst/>
          </a:prstGeom>
        </p:spPr>
      </p:pic>
      <p:pic>
        <p:nvPicPr>
          <p:cNvPr id="24" name="그림 23" descr="image_a_la_1_best_homme_SS1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8662" y="3000372"/>
            <a:ext cx="3600818" cy="1080000"/>
          </a:xfrm>
          <a:prstGeom prst="rect">
            <a:avLst/>
          </a:prstGeom>
        </p:spPr>
      </p:pic>
      <p:pic>
        <p:nvPicPr>
          <p:cNvPr id="25" name="그림 24" descr="image_a_la_1_best_outdour_SS1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32065" y="1928802"/>
            <a:ext cx="3600818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324_j-schlaepfer_pvfabrics_ss16_br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1142984"/>
            <a:ext cx="2520000" cy="1418182"/>
          </a:xfrm>
          <a:prstGeom prst="rect">
            <a:avLst/>
          </a:prstGeom>
        </p:spPr>
      </p:pic>
      <p:pic>
        <p:nvPicPr>
          <p:cNvPr id="8" name="그림 7" descr="3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2482888"/>
            <a:ext cx="2520000" cy="1418182"/>
          </a:xfrm>
          <a:prstGeom prst="rect">
            <a:avLst/>
          </a:prstGeom>
        </p:spPr>
      </p:pic>
      <p:pic>
        <p:nvPicPr>
          <p:cNvPr id="20" name="그림 19" descr="thumbs_set-societa-europa-tessile_pv-fabrics_ss16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3786190"/>
            <a:ext cx="2520000" cy="1417043"/>
          </a:xfrm>
          <a:prstGeom prst="rect">
            <a:avLst/>
          </a:prstGeom>
        </p:spPr>
      </p:pic>
      <p:pic>
        <p:nvPicPr>
          <p:cNvPr id="5" name="그림 4" descr="290_hoh_pvfabrics_ss16_bro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1142984"/>
            <a:ext cx="2520000" cy="1418182"/>
          </a:xfrm>
          <a:prstGeom prst="rect">
            <a:avLst/>
          </a:prstGeom>
        </p:spPr>
      </p:pic>
      <p:pic>
        <p:nvPicPr>
          <p:cNvPr id="7" name="그림 6" descr="3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2482888"/>
            <a:ext cx="2520000" cy="1418182"/>
          </a:xfrm>
          <a:prstGeom prst="rect">
            <a:avLst/>
          </a:prstGeom>
        </p:spPr>
      </p:pic>
      <p:pic>
        <p:nvPicPr>
          <p:cNvPr id="11" name="그림 10" descr="a-industria-tessile_pv-fabrics_ss16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224" y="3817091"/>
            <a:ext cx="2520000" cy="1417043"/>
          </a:xfrm>
          <a:prstGeom prst="rect">
            <a:avLst/>
          </a:prstGeom>
        </p:spPr>
      </p:pic>
      <p:pic>
        <p:nvPicPr>
          <p:cNvPr id="13" name="그림 12" descr="thumbs_38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00760" y="1142984"/>
            <a:ext cx="2520000" cy="1417043"/>
          </a:xfrm>
          <a:prstGeom prst="rect">
            <a:avLst/>
          </a:prstGeom>
        </p:spPr>
      </p:pic>
      <p:pic>
        <p:nvPicPr>
          <p:cNvPr id="16" name="그림 15" descr="thumbs_printland_pv-fabrics_ss16_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00760" y="2477187"/>
            <a:ext cx="2520000" cy="1417043"/>
          </a:xfrm>
          <a:prstGeom prst="rect">
            <a:avLst/>
          </a:prstGeom>
        </p:spPr>
      </p:pic>
      <p:pic>
        <p:nvPicPr>
          <p:cNvPr id="15" name="그림 14" descr="thumbs_201_k-lin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57224" y="5143512"/>
            <a:ext cx="2520000" cy="1417043"/>
          </a:xfrm>
          <a:prstGeom prst="rect">
            <a:avLst/>
          </a:prstGeom>
        </p:spPr>
      </p:pic>
      <p:pic>
        <p:nvPicPr>
          <p:cNvPr id="21" name="그림 20" descr="thumbs_358_free-style_pvfabrics_ss16_mail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28992" y="5126094"/>
            <a:ext cx="2520000" cy="1417043"/>
          </a:xfrm>
          <a:prstGeom prst="rect">
            <a:avLst/>
          </a:prstGeom>
        </p:spPr>
      </p:pic>
      <p:pic>
        <p:nvPicPr>
          <p:cNvPr id="22" name="그림 21" descr="thumbs_378_fordiani-r_pvfabrics_ss16_mail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00760" y="3803608"/>
            <a:ext cx="2520000" cy="1417043"/>
          </a:xfrm>
          <a:prstGeom prst="rect">
            <a:avLst/>
          </a:prstGeom>
        </p:spPr>
      </p:pic>
      <p:pic>
        <p:nvPicPr>
          <p:cNvPr id="17" name="그림 16" descr="_170_filarte_pvfabrics_ss16_drap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00760" y="5143512"/>
            <a:ext cx="2520000" cy="1417043"/>
          </a:xfrm>
          <a:prstGeom prst="rect">
            <a:avLst/>
          </a:prstGeom>
        </p:spPr>
      </p:pic>
      <p:sp>
        <p:nvSpPr>
          <p:cNvPr id="3" name="제목 1"/>
          <p:cNvSpPr txBox="1">
            <a:spLocks/>
          </p:cNvSpPr>
          <p:nvPr/>
        </p:nvSpPr>
        <p:spPr>
          <a:xfrm rot="20919060">
            <a:off x="303147" y="485244"/>
            <a:ext cx="2828916" cy="51115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dirty="0" smtClean="0">
                <a:solidFill>
                  <a:schemeClr val="bg1">
                    <a:lumMod val="95000"/>
                  </a:schemeClr>
                </a:solidFill>
                <a:latin typeface="210 인사동사거리 R" pitchFamily="18" charset="-127"/>
                <a:ea typeface="210 인사동사거리 R" pitchFamily="18" charset="-127"/>
                <a:cs typeface="+mj-cs"/>
              </a:rPr>
              <a:t>FABRIC</a:t>
            </a: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210 인사동사거리 R" pitchFamily="18" charset="-127"/>
              <a:ea typeface="210 인사동사거리 R" pitchFamily="18" charset="-127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62504" y="6611779"/>
            <a:ext cx="1481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solidFill>
                  <a:schemeClr val="bg1">
                    <a:lumMod val="6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PREMIEREVISION </a:t>
            </a:r>
            <a:r>
              <a:rPr lang="ko-KR" altLang="en-US" sz="1000" dirty="0" smtClean="0">
                <a:solidFill>
                  <a:schemeClr val="bg1">
                    <a:lumMod val="6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참조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peacock_wedding_pillow_teal_peacock_feathers_ring_bearer_pillow_-_ceremony_decor_25f99c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357166"/>
            <a:ext cx="1954899" cy="2273138"/>
          </a:xfrm>
          <a:prstGeom prst="rect">
            <a:avLst/>
          </a:prstGeom>
        </p:spPr>
      </p:pic>
      <p:pic>
        <p:nvPicPr>
          <p:cNvPr id="9" name="그림 8" descr="imagesXVZ0N6F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991100"/>
            <a:ext cx="2447925" cy="1866900"/>
          </a:xfrm>
          <a:prstGeom prst="rect">
            <a:avLst/>
          </a:prstGeom>
        </p:spPr>
      </p:pic>
      <p:pic>
        <p:nvPicPr>
          <p:cNvPr id="13" name="그림 12" descr="untitl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642918"/>
            <a:ext cx="2466975" cy="1847850"/>
          </a:xfrm>
          <a:prstGeom prst="rect">
            <a:avLst/>
          </a:prstGeom>
        </p:spPr>
      </p:pic>
      <p:pic>
        <p:nvPicPr>
          <p:cNvPr id="8" name="그림 7" descr="imagesGDN6SP64.jpg"/>
          <p:cNvPicPr>
            <a:picLocks noChangeAspect="1"/>
          </p:cNvPicPr>
          <p:nvPr/>
        </p:nvPicPr>
        <p:blipFill>
          <a:blip r:embed="rId5" cstate="print"/>
          <a:srcRect l="14594" t="15587" r="15353" b="14269"/>
          <a:stretch>
            <a:fillRect/>
          </a:stretch>
        </p:blipFill>
        <p:spPr>
          <a:xfrm>
            <a:off x="1857356" y="2285992"/>
            <a:ext cx="2232248" cy="1674186"/>
          </a:xfrm>
          <a:prstGeom prst="rect">
            <a:avLst/>
          </a:prstGeom>
        </p:spPr>
      </p:pic>
      <p:pic>
        <p:nvPicPr>
          <p:cNvPr id="4" name="그림 3" descr="handmade-birds-wings-feather-scarves-shovava-4.jpg"/>
          <p:cNvPicPr>
            <a:picLocks noChangeAspect="1"/>
          </p:cNvPicPr>
          <p:nvPr/>
        </p:nvPicPr>
        <p:blipFill>
          <a:blip r:embed="rId6" cstate="print"/>
          <a:srcRect l="16886" t="1788" r="14092" b="5702"/>
          <a:stretch>
            <a:fillRect/>
          </a:stretch>
        </p:blipFill>
        <p:spPr>
          <a:xfrm>
            <a:off x="4702336" y="4381084"/>
            <a:ext cx="1941366" cy="2476915"/>
          </a:xfrm>
          <a:prstGeom prst="rect">
            <a:avLst/>
          </a:prstGeom>
        </p:spPr>
      </p:pic>
      <p:pic>
        <p:nvPicPr>
          <p:cNvPr id="5" name="그림 4" descr="handmade-birds-wings-feather-scarves-shovava-13.jpg"/>
          <p:cNvPicPr>
            <a:picLocks noChangeAspect="1"/>
          </p:cNvPicPr>
          <p:nvPr/>
        </p:nvPicPr>
        <p:blipFill>
          <a:blip r:embed="rId7" cstate="print"/>
          <a:srcRect l="51965" t="14744" r="8036"/>
          <a:stretch>
            <a:fillRect/>
          </a:stretch>
        </p:blipFill>
        <p:spPr>
          <a:xfrm>
            <a:off x="6643702" y="4402638"/>
            <a:ext cx="1872208" cy="2455362"/>
          </a:xfrm>
          <a:prstGeom prst="rect">
            <a:avLst/>
          </a:prstGeom>
        </p:spPr>
      </p:pic>
      <p:pic>
        <p:nvPicPr>
          <p:cNvPr id="6" name="그림 5" descr="images9Z4ZCITX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82662" y="4143375"/>
            <a:ext cx="1685925" cy="2714625"/>
          </a:xfrm>
          <a:prstGeom prst="rect">
            <a:avLst/>
          </a:prstGeom>
        </p:spPr>
      </p:pic>
      <p:pic>
        <p:nvPicPr>
          <p:cNvPr id="10" name="그림 9" descr="KidsBathroom.jpg"/>
          <p:cNvPicPr>
            <a:picLocks noChangeAspect="1"/>
          </p:cNvPicPr>
          <p:nvPr/>
        </p:nvPicPr>
        <p:blipFill>
          <a:blip r:embed="rId9" cstate="print"/>
          <a:srcRect l="3743" t="10723" r="63822" b="17788"/>
          <a:stretch>
            <a:fillRect/>
          </a:stretch>
        </p:blipFill>
        <p:spPr>
          <a:xfrm>
            <a:off x="7092280" y="476672"/>
            <a:ext cx="1872208" cy="2880320"/>
          </a:xfrm>
          <a:prstGeom prst="rect">
            <a:avLst/>
          </a:prstGeom>
        </p:spPr>
      </p:pic>
      <p:pic>
        <p:nvPicPr>
          <p:cNvPr id="11" name="그림 10" descr="peacock chair.png"/>
          <p:cNvPicPr>
            <a:picLocks noChangeAspect="1"/>
          </p:cNvPicPr>
          <p:nvPr/>
        </p:nvPicPr>
        <p:blipFill>
          <a:blip r:embed="rId10" cstate="print"/>
          <a:srcRect l="10734" t="3688" r="15511" b="4119"/>
          <a:stretch>
            <a:fillRect/>
          </a:stretch>
        </p:blipFill>
        <p:spPr>
          <a:xfrm>
            <a:off x="142844" y="2214554"/>
            <a:ext cx="1728192" cy="1800200"/>
          </a:xfrm>
          <a:prstGeom prst="rect">
            <a:avLst/>
          </a:prstGeom>
        </p:spPr>
      </p:pic>
      <p:pic>
        <p:nvPicPr>
          <p:cNvPr id="7" name="그림 6" descr="images34MDGTPH.jpg"/>
          <p:cNvPicPr>
            <a:picLocks noChangeAspect="1"/>
          </p:cNvPicPr>
          <p:nvPr/>
        </p:nvPicPr>
        <p:blipFill>
          <a:blip r:embed="rId11" cstate="print"/>
          <a:srcRect r="49601" b="46241"/>
          <a:stretch>
            <a:fillRect/>
          </a:stretch>
        </p:blipFill>
        <p:spPr>
          <a:xfrm>
            <a:off x="2550614" y="5705872"/>
            <a:ext cx="1080120" cy="1152128"/>
          </a:xfrm>
          <a:prstGeom prst="rect">
            <a:avLst/>
          </a:prstGeom>
        </p:spPr>
      </p:pic>
      <p:sp>
        <p:nvSpPr>
          <p:cNvPr id="15" name="제목 1"/>
          <p:cNvSpPr txBox="1">
            <a:spLocks/>
          </p:cNvSpPr>
          <p:nvPr/>
        </p:nvSpPr>
        <p:spPr>
          <a:xfrm rot="20919060">
            <a:off x="303147" y="485244"/>
            <a:ext cx="2828916" cy="51115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210 인사동사거리 R" pitchFamily="18" charset="-127"/>
                <a:ea typeface="210 인사동사거리 R" pitchFamily="18" charset="-127"/>
                <a:cs typeface="+mj-cs"/>
              </a:rPr>
              <a:t>APPLICATION</a:t>
            </a: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210 인사동사거리 R" pitchFamily="18" charset="-127"/>
              <a:ea typeface="210 인사동사거리 R" pitchFamily="18" charset="-127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7554" y="1857364"/>
            <a:ext cx="768159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  <a:latin typeface="210 블라블라 R" pitchFamily="18" charset="-127"/>
                <a:ea typeface="210 블라블라 R" pitchFamily="18" charset="-127"/>
              </a:rPr>
              <a:t>SHAPE</a:t>
            </a:r>
            <a:endParaRPr lang="ko-KR" altLang="en-US" dirty="0">
              <a:solidFill>
                <a:schemeClr val="bg1">
                  <a:lumMod val="85000"/>
                </a:schemeClr>
              </a:solidFill>
              <a:latin typeface="210 블라블라 R" pitchFamily="18" charset="-127"/>
              <a:ea typeface="210 블라블라 R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6446" y="2928934"/>
            <a:ext cx="997389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  <a:latin typeface="210 블라블라 R" pitchFamily="18" charset="-127"/>
                <a:ea typeface="210 블라블라 R" pitchFamily="18" charset="-127"/>
              </a:rPr>
              <a:t>TEXTURE</a:t>
            </a:r>
            <a:endParaRPr lang="ko-KR" altLang="en-US" dirty="0">
              <a:solidFill>
                <a:schemeClr val="bg1">
                  <a:lumMod val="85000"/>
                </a:schemeClr>
              </a:solidFill>
              <a:latin typeface="210 블라블라 R" pitchFamily="18" charset="-127"/>
              <a:ea typeface="210 블라블라 R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6314" y="3929066"/>
            <a:ext cx="991746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85000"/>
                  </a:schemeClr>
                </a:solidFill>
                <a:latin typeface="210 블라블라 R" pitchFamily="18" charset="-127"/>
                <a:ea typeface="210 블라블라 R" pitchFamily="18" charset="-127"/>
              </a:rPr>
              <a:t>PATTERN</a:t>
            </a:r>
            <a:endParaRPr lang="ko-KR" altLang="en-US" dirty="0">
              <a:solidFill>
                <a:schemeClr val="bg1">
                  <a:lumMod val="85000"/>
                </a:schemeClr>
              </a:solidFill>
              <a:latin typeface="210 블라블라 R" pitchFamily="18" charset="-127"/>
              <a:ea typeface="210 블라블라 R" pitchFamily="18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1643050"/>
            <a:ext cx="2869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나눔바른고딕" pitchFamily="50" charset="-127"/>
                <a:ea typeface="나눔바른고딕" pitchFamily="50" charset="-127"/>
              </a:rPr>
              <a:t>www.premierevision.com</a:t>
            </a:r>
            <a:endParaRPr lang="ko-KR" altLang="en-US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3407892"/>
            <a:ext cx="2641044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dist"/>
            <a:r>
              <a:rPr lang="en-US" altLang="ko-KR" dirty="0" smtClean="0">
                <a:latin typeface="나눔바른고딕" pitchFamily="50" charset="-127"/>
                <a:ea typeface="나눔바른고딕" pitchFamily="50" charset="-127"/>
              </a:rPr>
              <a:t>mag.splashnology.com</a:t>
            </a:r>
            <a:endParaRPr lang="ko-KR" altLang="en-US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613" y="3839940"/>
            <a:ext cx="1962140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dist"/>
            <a:r>
              <a:rPr lang="en-US" altLang="ko-KR" dirty="0" smtClean="0">
                <a:latin typeface="나눔바른고딕" pitchFamily="50" charset="-127"/>
                <a:ea typeface="나눔바른고딕" pitchFamily="50" charset="-127"/>
              </a:rPr>
              <a:t>www.artfire.com</a:t>
            </a:r>
            <a:endParaRPr lang="ko-KR" altLang="en-US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02" y="2857496"/>
            <a:ext cx="833883" cy="40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210 블라블라 R" pitchFamily="18" charset="-127"/>
                <a:ea typeface="210 블라블라 R" pitchFamily="18" charset="-127"/>
              </a:rPr>
              <a:t>IMAGE</a:t>
            </a:r>
            <a:endParaRPr lang="ko-KR" altLang="en-US" sz="2000" dirty="0">
              <a:solidFill>
                <a:schemeClr val="bg1"/>
              </a:solidFill>
              <a:latin typeface="210 블라블라 R" pitchFamily="18" charset="-127"/>
              <a:ea typeface="210 블라블라 R" pitchFamily="18" charset="-127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 rot="20919060">
            <a:off x="303147" y="485244"/>
            <a:ext cx="2828916" cy="51115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210 인사동사거리 R" pitchFamily="18" charset="-127"/>
                <a:ea typeface="210 인사동사거리 R" pitchFamily="18" charset="-127"/>
                <a:cs typeface="+mj-cs"/>
              </a:rPr>
              <a:t>APPLICATION</a:t>
            </a: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210 인사동사거리 R" pitchFamily="18" charset="-127"/>
              <a:ea typeface="210 인사동사거리 R" pitchFamily="18" charset="-127"/>
              <a:cs typeface="+mj-cs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 rot="20919060">
            <a:off x="308357" y="487637"/>
            <a:ext cx="2828916" cy="51115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210 인사동사거리 R" pitchFamily="18" charset="-127"/>
              <a:ea typeface="210 인사동사거리 R" pitchFamily="18" charset="-127"/>
              <a:cs typeface="+mj-cs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 rot="988998">
            <a:off x="300106" y="455313"/>
            <a:ext cx="2828916" cy="51115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210 인사동사거리 R" pitchFamily="18" charset="-127"/>
                <a:ea typeface="210 인사동사거리 R" pitchFamily="18" charset="-127"/>
                <a:cs typeface="+mj-cs"/>
              </a:rPr>
              <a:t>SOURCE</a:t>
            </a: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210 인사동사거리 R" pitchFamily="18" charset="-127"/>
              <a:ea typeface="210 인사동사거리 R" pitchFamily="18" charset="-127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41</Words>
  <Application>Microsoft Office PowerPoint</Application>
  <PresentationFormat>화면 슬라이드 쇼(4:3)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굴림</vt:lpstr>
      <vt:lpstr>Arial</vt:lpstr>
      <vt:lpstr>210 하얀바람 B</vt:lpstr>
      <vt:lpstr>나눔바른고딕</vt:lpstr>
      <vt:lpstr>맑은 고딕</vt:lpstr>
      <vt:lpstr>210 인사동사거리 R</vt:lpstr>
      <vt:lpstr>나눔고딕 ExtraBold</vt:lpstr>
      <vt:lpstr>210 블라블라 R</vt:lpstr>
      <vt:lpstr>Office 테마</vt:lpstr>
      <vt:lpstr>TEXTILE TREND REPORT</vt:lpstr>
      <vt:lpstr>[PEACOCK] : 공작새</vt:lpstr>
      <vt:lpstr>슬라이드 3</vt:lpstr>
      <vt:lpstr>2016 S/S TREND</vt:lpstr>
      <vt:lpstr>슬라이드 5</vt:lpstr>
      <vt:lpstr>슬라이드 6</vt:lpstr>
      <vt:lpstr>슬라이드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Jeon Hae Ryang</dc:creator>
  <cp:lastModifiedBy>Jeon Hae Ryang</cp:lastModifiedBy>
  <cp:revision>38</cp:revision>
  <dcterms:created xsi:type="dcterms:W3CDTF">2015-03-15T09:03:36Z</dcterms:created>
  <dcterms:modified xsi:type="dcterms:W3CDTF">2015-03-18T13:08:29Z</dcterms:modified>
</cp:coreProperties>
</file>